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633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3337560"/>
            <a:ext cx="8979408" cy="502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457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POLICY BRIEF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11480" y="804672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 in Dharma Rajya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11480" y="18288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Targeted Plan to Realize NEP 2020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11480" y="242316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FC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Rote Learning to Creative Leadership — Positioning India as a Knowledge Leader by 2035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4526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Dharma Rajya Education Framework  |  March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ALIGNMENT WITH NEP 2020 &amp; NATIONAL FRAMEWORKS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1508760" cy="70408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22960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NEP 2020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1207008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Holistic, multidisciplinary education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1920240" y="822960"/>
            <a:ext cx="6949440" cy="70408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057400" y="868680"/>
            <a:ext cx="667512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six-step framework directly operationalizes NEP's vision of moving from rote learning to competency-based, holistic development — its foundational reform goal.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1645920"/>
            <a:ext cx="1508760" cy="70408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1645920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PARAKH &amp; VSK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2029968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assessment &amp; monitoring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920240" y="1645920"/>
            <a:ext cx="6949440" cy="70408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057400" y="1691640"/>
            <a:ext cx="667512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digital governance via PARAKH and Vidya Samiksha Kendra enables continuous performance tracking and curriculum refinement at district and national levels.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74320" y="2468880"/>
            <a:ext cx="1508760" cy="70408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2468880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NISHTHA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74320" y="2852928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capacity building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1920240" y="2468880"/>
            <a:ext cx="6949440" cy="70408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057400" y="2514600"/>
            <a:ext cx="667512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2.5 million teacher upskilling target directly aligns with NISHTHA's mandate, closing the 40% gap in adequately trained educators identified in UDISE 2023.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274320" y="3291840"/>
            <a:ext cx="1508760" cy="70408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3291840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DIKSHA/SWAYAM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74320" y="3675888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learning infrastructure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1920240" y="3291840"/>
            <a:ext cx="6949440" cy="70408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057400" y="3337560"/>
            <a:ext cx="667512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existing platforms to national scale by 2028, combined with Bharat Net rural connectivity, ensures digital equity underpins the entire framework.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274320" y="4114800"/>
            <a:ext cx="1508760" cy="70408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114800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 Vision 2047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274320" y="4498848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Nation by centenary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1920240" y="4114800"/>
            <a:ext cx="6949440" cy="704088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057400" y="4160520"/>
            <a:ext cx="667512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Educated, creative, confident citizens are the human capital foundation of a Developed India by 2047 — this framework is the educational pillar of that vision.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IMPLEMENTATION TIMELINE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56032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804672"/>
            <a:ext cx="278892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56032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93192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in 100 districts — urban, peri-urban, rural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PARAKH &amp; VSK digital monitoring platforms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NISHTHA teacher upskilling at scale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independent task force for accountability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policy framework for competency-based assessment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18688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18688" y="804672"/>
            <a:ext cx="2788920" cy="5943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18688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2026–28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18688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Scale-Up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55848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rollout of six-step framework (Gr 6–12); Gr 3-5 an aspiration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HECI for higher education unified regulation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 50% vocational curriculum integration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DIKSHA/SWAYAM to national digital parity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Bharat Net rural connectivity expansion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81344" y="804672"/>
            <a:ext cx="278892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81344" y="804672"/>
            <a:ext cx="2788920" cy="59436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81344" y="804672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2028–35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181344" y="1069848"/>
            <a:ext cx="2788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Realization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318504" y="1481328"/>
            <a:ext cx="251460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 target: 50% by 2035 (from 28.4%)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quality HE institution per district by 2030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IIT global expansion &amp; foreign university partnerships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national outcome evaluation — creativity, leadership</a:t>
            </a:r>
            <a:endParaRPr lang="en-US" sz="11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as global knowledge leader by 2035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POLICY RECOMMENDATIONS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80467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96112" y="85953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a National Policy Framework formally adopting the Six-Step Learning Transformation as India's secondary education reform model.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36592" y="80467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36592" y="80467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36592" y="80467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358384" y="85953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₹200-400 per student in competency-based assessments, adaptive and experiential learning infrastructure for 130 million secondary students under a 75:25 government-private funding model.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181051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181051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74320" y="181051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96112" y="186537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NISHTHA to train 2.5 million teachers by 2027, with competency-based pedagogy as the core curriculum.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36592" y="181051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36592" y="181051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36592" y="181051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58384" y="186537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the Six-Step pilot in 100 districts by 2026, using PARAKH and Vidya Samiksha Kendra for digital monitoring and accountability.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281635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281635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4320" y="281635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96112" y="287121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the Higher Education Commission of India (HECI) by 2026, with unified quality standards and funding oversight.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36592" y="281635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36592" y="281635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36592" y="281635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358384" y="287121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CSR guidelines recognizing education transformation investments as qualifying contributions under the Companies Act 2013.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82219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74320" y="382219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" y="382219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96112" y="387705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50% vocational integration in higher education curricula by 2026 and establish one quality HE institution per district by 2030.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36592" y="3822192"/>
            <a:ext cx="4114800" cy="896112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736592" y="3822192"/>
            <a:ext cx="530352" cy="896112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736592" y="3822192"/>
            <a:ext cx="530352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358384" y="3877056"/>
            <a:ext cx="3401568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an independent evaluation framework measuring: creativity indices, employability rates, GER progression, and community leadership outcomes.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2468880"/>
            <a:ext cx="8979408" cy="502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36576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11480" y="749808"/>
            <a:ext cx="8321040" cy="1444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Creative India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a Confident India.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212848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Confident India is an inspired Leader of the World.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26060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six-step transformation framework delivers this vision: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11480" y="2999232"/>
            <a:ext cx="1536192" cy="129844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1480" y="2999232"/>
            <a:ext cx="1536192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309067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Affordable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3749040"/>
            <a:ext cx="1536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₹200–400/student/year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093976" y="2999232"/>
            <a:ext cx="1536192" cy="129844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093976" y="2999232"/>
            <a:ext cx="1536192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93976" y="309067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Scalable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093976" y="3749040"/>
            <a:ext cx="1536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130M students, 75:25 PPP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776472" y="2999232"/>
            <a:ext cx="1536192" cy="129844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76472" y="2999232"/>
            <a:ext cx="1536192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776472" y="309067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Evidence-backed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76472" y="3749040"/>
            <a:ext cx="1536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 2020 aligned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58968" y="2999232"/>
            <a:ext cx="1536192" cy="129844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458968" y="2999232"/>
            <a:ext cx="1536192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58968" y="309067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Culturally rooted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58968" y="3749040"/>
            <a:ext cx="1536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Heritage + innovation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7141464" y="2999232"/>
            <a:ext cx="1536192" cy="1298448"/>
          </a:xfrm>
          <a:prstGeom prst="rect">
            <a:avLst/>
          </a:prstGeom>
          <a:solidFill>
            <a:srgbClr val="0D2F52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7141464" y="2999232"/>
            <a:ext cx="1536192" cy="54864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141464" y="309067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Systemically transformative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141464" y="3749040"/>
            <a:ext cx="1536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Creativity → Leadership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11480" y="440740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 has always known how to educate the whole person. The time to do it at scale is now.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11480" y="4709160"/>
            <a:ext cx="8321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Dharma Rajya Education Framework  |  India Vision 2047  |  March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23886" y="0"/>
            <a:ext cx="874579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THE FOUNDATIONAL EDUCATION CRISIS WE CANNOT IGNORE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56032" y="822960"/>
            <a:ext cx="196596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822960"/>
            <a:ext cx="196596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1783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Literacy Rate (NSO 2023)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47472" y="2148840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— but learning outcomes tell a different story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432304" y="822960"/>
            <a:ext cx="196596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432304" y="822960"/>
            <a:ext cx="196596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32304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&lt;50%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523744" y="1627632"/>
            <a:ext cx="1783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5 Reading Level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23744" y="2148840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than half can read Grade 2 texts (ASER 2023)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08576" y="822960"/>
            <a:ext cx="196596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08576" y="822960"/>
            <a:ext cx="196596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08576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4A2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46%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700016" y="1627632"/>
            <a:ext cx="1783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 Employability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0016" y="2148840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Skills Report 2023 — a critical skills-outcome gap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784848" y="822960"/>
            <a:ext cx="196596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84848" y="822960"/>
            <a:ext cx="1965960" cy="6400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784848" y="960120"/>
            <a:ext cx="19659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72nd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876288" y="1627632"/>
            <a:ext cx="1783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74 in PISA 2009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76288" y="2148840"/>
            <a:ext cx="1783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recent international benchmarking available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65760" y="31546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talent is globally proven. The challenge is systemic — and the solution must be too.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274320" y="3639312"/>
            <a:ext cx="292608" cy="21945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3639312"/>
            <a:ext cx="29260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58368" y="3639312"/>
            <a:ext cx="8138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Rote Learning Culture — creativity suppressed by colonial-era memorization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274320" y="3913632"/>
            <a:ext cx="292608" cy="21945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4320" y="3913632"/>
            <a:ext cx="29260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58368" y="3913632"/>
            <a:ext cx="8138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Gaps — 30% of rural schools lack electricity or clean water (UDISE 2023)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274320" y="4187952"/>
            <a:ext cx="292608" cy="21945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74320" y="4187952"/>
            <a:ext cx="29260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58368" y="4187952"/>
            <a:ext cx="8138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Disparities — fragmented curricula and unequal investment across states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VISION: FROM ROTE LEARNING TO HARMONIOUS LEADERSHIP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65760" y="64643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 India Vision 2047 envisions a society founded on harmony, creativity, and inclusive leadership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325880"/>
            <a:ext cx="3931920" cy="329184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325880"/>
            <a:ext cx="393192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Reality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356616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competing against each other, not growing with each other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stress stunting cognitive development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adoption without depth of understanding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wisdom disconnected from modern learning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attention spans and diminished human connection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0" y="1325880"/>
            <a:ext cx="4206240" cy="329184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0" y="1325880"/>
            <a:ext cx="420624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417320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Dharma Rajya Vision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54880" y="1828800"/>
            <a:ext cx="38404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Curiosity-driven, creative learning as the default mode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Students’ integral part of nature — interdependent, growing together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heritage (yoga, Ayurveda, philosophy) woven into modern education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 leadership expressed through action, not rhetoric</a:t>
            </a:r>
            <a:endParaRPr lang="en-US" sz="11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150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Harmonious, purpose-driven communities by 2035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D2D0E7-053C-122A-8C30-A305CA687E27}"/>
              </a:ext>
            </a:extLst>
          </p:cNvPr>
          <p:cNvSpPr txBox="1"/>
          <p:nvPr/>
        </p:nvSpPr>
        <p:spPr>
          <a:xfrm>
            <a:off x="3121269" y="914400"/>
            <a:ext cx="216994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is the foundation</a:t>
            </a:r>
            <a:endParaRPr lang="en-IN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FINANCIAL CASE: OUTSIZED RETURNS AT MINIMAL COST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2743200" cy="64008"/>
          </a:xfrm>
          <a:prstGeom prst="rect">
            <a:avLst/>
          </a:prstGeom>
          <a:solidFill>
            <a:srgbClr val="5A7B8C"/>
          </a:solidFill>
          <a:ln w="12700">
            <a:solidFill>
              <a:srgbClr val="5A7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5A7B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₹65,000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365760" y="16459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cost per student/year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0116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average — Telangana spends ₹1,08,000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82112" y="82296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182112" y="822960"/>
            <a:ext cx="274320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182112" y="96012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₹200–400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73552" y="16459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investment needed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73552" y="20116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student per year for transformative outcomes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9904" y="82296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089904" y="822960"/>
            <a:ext cx="27432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089904" y="96012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130M+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181344" y="16459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students (Gr 6–12)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81344" y="20116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Covered under the competency-based framework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4320" y="269748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Investment Pillars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274320" y="3127248"/>
            <a:ext cx="27432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127248"/>
            <a:ext cx="27432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324612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Competency Assessments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3639312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Bloom's taxonomy-linked evaluations driving critical thinking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182112" y="3127248"/>
            <a:ext cx="27432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182112" y="3127248"/>
            <a:ext cx="27432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73552" y="324612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Remediation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273552" y="3639312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gap-filling to advance students 1–2 cognitive levels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089904" y="3127248"/>
            <a:ext cx="274320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089904" y="3127248"/>
            <a:ext cx="27432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181344" y="324612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 Learning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181344" y="3639312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Project-based &amp; digital tools for deep engagement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45336" y="4608576"/>
            <a:ext cx="2743200" cy="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453128" y="4608576"/>
            <a:ext cx="2743200" cy="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969264" y="4599432"/>
            <a:ext cx="3456432" cy="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285232" y="4599432"/>
            <a:ext cx="3456432" cy="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74320" y="2715768"/>
            <a:ext cx="4160520" cy="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74320" y="4599432"/>
            <a:ext cx="8595360" cy="182880"/>
          </a:xfrm>
          <a:prstGeom prst="rect">
            <a:avLst/>
          </a:prstGeom>
          <a:solidFill>
            <a:srgbClr val="FFF3CD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65760" y="459943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Model: 75% Government  ·  25% Private (CSR, HNIs, Foundations)  ·  Real-time digital governance &amp; outcome tracking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SIX-STEP TRANSFORMATION FRAMEWORK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56032" y="804672"/>
            <a:ext cx="1325880" cy="34747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6032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5A7B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47472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Rote Learning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667512" y="1965960"/>
            <a:ext cx="502920" cy="36576"/>
          </a:xfrm>
          <a:prstGeom prst="rect">
            <a:avLst/>
          </a:prstGeom>
          <a:solidFill>
            <a:srgbClr val="5A7B8C"/>
          </a:solidFill>
          <a:ln w="12700">
            <a:solidFill>
              <a:srgbClr val="5A7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56032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29184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Creative Learning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737360" y="804672"/>
            <a:ext cx="1325880" cy="3474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737360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828800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Learning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148840" y="1965960"/>
            <a:ext cx="502920" cy="36576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737360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810512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Creative Thinking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18688" y="804672"/>
            <a:ext cx="1325880" cy="34747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18688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10128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Thinking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630168" y="1965960"/>
            <a:ext cx="502920" cy="36576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18688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291840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Confidence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700016" y="804672"/>
            <a:ext cx="1325880" cy="347472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00016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791456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5111496" y="1965960"/>
            <a:ext cx="502920" cy="36576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00016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773168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Inclusivity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181344" y="804672"/>
            <a:ext cx="1325880" cy="347472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181344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5A7B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272784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Inclusivity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6592824" y="1965960"/>
            <a:ext cx="502920" cy="36576"/>
          </a:xfrm>
          <a:prstGeom prst="rect">
            <a:avLst/>
          </a:prstGeom>
          <a:solidFill>
            <a:srgbClr val="5A7B8C"/>
          </a:solidFill>
          <a:ln w="12700">
            <a:solidFill>
              <a:srgbClr val="5A7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181344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254496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7662672" y="804672"/>
            <a:ext cx="1325880" cy="34747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662672" y="8686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7754112" y="1325880"/>
            <a:ext cx="1143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8074152" y="1965960"/>
            <a:ext cx="502920" cy="36576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662672" y="2029968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7735824" y="2377440"/>
            <a:ext cx="117957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Harmonious Community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274320" y="4407408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is sequenced and scaffolded — building on the one before it, creating a compounding effect on student outcomes.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STEPS 1–3: FROM CURIOSITY TO CONFIDENCE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41248"/>
            <a:ext cx="685800" cy="123444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841248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78992" y="932688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Rote → Creative Learning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078992" y="1298448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Children's natural curiosity is the seed of creativity. Competency-based assessments replace memorization with exploration. Targeted remediation empowers each student to advance 1–2 cognitive levels, developing genuine understanding rather than surface recall.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2194560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194560"/>
            <a:ext cx="685800" cy="12344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2194560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78992" y="2286000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Learning → Creative Thinking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078992" y="2651760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students compete with themselves — not each other — they engage more deeply. Reduced academic stress, experiential learning, and adaptive digital tools accelerate the shift from absorbing information to generating original ideas and innovative solutions.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74320" y="3547872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3547872"/>
            <a:ext cx="685800" cy="123444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74320" y="3547872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78992" y="3639312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Thinking → Confidence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1078992" y="4005072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Iterative problem-solving and structured reflection build self-assurance over time. As students overcome increasingly complex challenges, they internalize their own capability — developing authentic confidence that cannot be taught, only earned through experience.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STEPS 4–6: FROM INCLUSIVITY TO HARMONIOUS COMMUNITIES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41248"/>
            <a:ext cx="685800" cy="1234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841248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78992" y="932688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→ Inclusivity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078992" y="1298448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Self-assured learners are more open to peers from diverse backgrounds. Collaborative projects and shared learning experiences cultivate mutual respect — transforming the classroom from a competitive arena into a community of practice.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2194560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194560"/>
            <a:ext cx="685800" cy="123444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2194560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78992" y="2286000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Inclusivity → Leadership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078992" y="2651760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Teamwork, skilled mentors, and community-based initiatives develop the capacity to guide and inspire. Structured mentorship programs and exposure to diverse perspectives translate inclusivity into active, empathetic leadership.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74320" y="3547872"/>
            <a:ext cx="8595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3547872"/>
            <a:ext cx="685800" cy="12344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74320" y="3547872"/>
            <a:ext cx="685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78992" y="3639312"/>
            <a:ext cx="7635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→ Harmonious Communities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1078992" y="4005072"/>
            <a:ext cx="7635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Capable leaders align personal ambitions with societal needs — building communities grounded in cultural unity, cooperation, and technological progress. This is Dharma Rajya: a society where individual flourishing and collective wellbeing are inseparable.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 PATH FORWARD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502920" cy="11430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822960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896112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Creative Learning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68680" y="1243584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 out competency-based frameworks across all secondary schools — replacing rote assessment with learning-outcome evaluations.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36592" y="822960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36592" y="822960"/>
            <a:ext cx="50292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36592" y="822960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30952" y="896112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Development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330952" y="1243584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5% of students for leadership development. A single inspired student creates a ripple effect across their school and community.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2084832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2084832"/>
            <a:ext cx="502920" cy="11430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74320" y="2084832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68680" y="2157984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Upskilling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868680" y="2505456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NISHTHA to train 2.5 million teachers by 2027, closing the current 40% gap in adequately trained educators (UDISE 2023).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36592" y="2084832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36592" y="2084832"/>
            <a:ext cx="502920" cy="114300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36592" y="2084832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30952" y="2157984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Involvement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330952" y="2505456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function as resource-sharing hubs — actively engaging parents, community leaders, and local organizations as learning partners.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74320" y="3346704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74320" y="3346704"/>
            <a:ext cx="502920" cy="1143000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3346704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68680" y="3419856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at Scale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868680" y="3767328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DIKSHA, SWAYAM, and NDLI toward national digital parity by 2028. Boost rural connectivity through Bharat Net.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736592" y="3346704"/>
            <a:ext cx="4114800" cy="1143000"/>
          </a:xfrm>
          <a:prstGeom prst="rect">
            <a:avLst/>
          </a:prstGeom>
          <a:solidFill>
            <a:srgbClr val="EAF4F7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36592" y="3346704"/>
            <a:ext cx="502920" cy="11430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36592" y="3346704"/>
            <a:ext cx="5029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330952" y="3419856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in 100 Districts by 2026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5330952" y="3767328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 out the six-step framework using PARAKH and Vidya Samiksha Kendra for monitoring. An independent task force ensures accountability.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A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HIGHER EDUCATION: PAVING NEP 2020 WAY TO 2035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1828800" cy="13716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686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 Target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118872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28.4%</a:t>
            </a:r>
            <a:endParaRPr lang="en-US" sz="2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 50%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" y="18745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 by 2035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(from 2021–22 baseline)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286000" y="804672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286000" y="804672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395728" y="91440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Regulation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2395728" y="1261872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HECI by 2026 — a single, streamlined body overseeing quality standards and funding across all higher education.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687568" y="804672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687568" y="804672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797296" y="91440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Degrees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797296" y="1261872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Four-year undergraduate options with multiple entry/exit points and seamless credit transfer across institutions.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0" y="2157984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286000" y="2157984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395728" y="226771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Internationalization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2395728" y="2615184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Attract leading foreign universities, expand IITs globally, and guarantee scholarships for marginalized communities.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87568" y="2157984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687568" y="2157984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797296" y="226771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Access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797296" y="2615184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quality higher education institution per district by 2030, with teaching in regional languages as needed.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286000" y="3511296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286000" y="3511296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395728" y="3621024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Vocational Integration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2395728" y="3968496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Vocational training embedded in 50% of all curricula by 2025, backed by structured internships and industry linkages.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687568" y="3511296"/>
            <a:ext cx="324612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687568" y="3511296"/>
            <a:ext cx="3246120" cy="64008"/>
          </a:xfrm>
          <a:prstGeom prst="rect">
            <a:avLst/>
          </a:prstGeom>
          <a:solidFill>
            <a:srgbClr val="F4A225"/>
          </a:solidFill>
          <a:ln w="12700">
            <a:solidFill>
              <a:srgbClr val="F4A2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797296" y="3621024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Excellence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5797296" y="3968496"/>
            <a:ext cx="30175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 the National Research Foundation to fund, mentor, and elevate India's global research standing.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Vision 2047  |  Education in Dharma Rajya — NEP 2020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1671</Words>
  <Application>Microsoft Office PowerPoint</Application>
  <PresentationFormat>On-screen Show (16:9)</PresentationFormat>
  <Paragraphs>237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Dharma Rajya – NEP 2020 Implementation</dc:title>
  <dc:subject>PptxGenJS Presentation</dc:subject>
  <dc:creator>PptxGenJS</dc:creator>
  <cp:lastModifiedBy>Rao Chalasani</cp:lastModifiedBy>
  <cp:revision>8</cp:revision>
  <dcterms:created xsi:type="dcterms:W3CDTF">2026-03-05T01:03:10Z</dcterms:created>
  <dcterms:modified xsi:type="dcterms:W3CDTF">2026-03-05T20:38:26Z</dcterms:modified>
</cp:coreProperties>
</file>