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4630400" cy="8229600"/>
  <p:notesSz cx="8229600" cy="14630400"/>
  <p:embeddedFontLst>
    <p:embeddedFont>
      <p:font typeface="Lora" pitchFamily="2" charset="0"/>
      <p:regular r:id="rId12"/>
    </p:embeddedFont>
    <p:embeddedFont>
      <p:font typeface="Source Sans Pro" panose="020B050303040302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02" d="100"/>
          <a:sy n="102" d="100"/>
        </p:scale>
        <p:origin x="1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72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656761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Dharma Rajya: A Holistic Healthcare Model for India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423767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 sustainable approach to universal healthcare coverage that honors India's cultural heritage while ensuring global competitiveness and environmental harmony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785699"/>
            <a:ext cx="1014043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Current Healthcare Landscape in India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08800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Challenges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679269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High-cost curative model unaffordable for most citizens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145994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Central Government healthcare budget allocation increased to  ₹1 lakh crores in 2025-26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4995743"/>
            <a:ext cx="6185535" cy="1273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Out-of-pocket expenditure still at 39% of total health expenditure. Possibly higher if unreported spending and unaccounted corruption for providing services are added.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614761" y="308800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Opportunity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14761" y="3679269"/>
            <a:ext cx="61855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As India moves from the 4th to 3rd largest economy in the next 3 years, Dharma Rajya offers a distinctive economic moat through holistic healthcare that: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7614761" y="5043726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Delivers higher happiness per unit of GDP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7614761" y="5510451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Costs less than conventional approaches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7614761" y="5977176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Positions India as "Viswa Bandhu" 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6765" y="619958"/>
            <a:ext cx="8694301" cy="6611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The Preventive Healthcare Pyramid</a:t>
            </a:r>
            <a:endParaRPr lang="en-US" sz="41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024" y="1730693"/>
            <a:ext cx="1615678" cy="127444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892748" y="2327672"/>
            <a:ext cx="316111" cy="395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50"/>
              </a:lnSpc>
              <a:buNone/>
            </a:pPr>
            <a:r>
              <a:rPr lang="en-US" sz="24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</a:t>
            </a:r>
            <a:endParaRPr lang="en-US" sz="2450" dirty="0"/>
          </a:p>
        </p:txBody>
      </p:sp>
      <p:sp>
        <p:nvSpPr>
          <p:cNvPr id="5" name="Text 2"/>
          <p:cNvSpPr/>
          <p:nvPr/>
        </p:nvSpPr>
        <p:spPr>
          <a:xfrm>
            <a:off x="5083493" y="1955483"/>
            <a:ext cx="2644735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Specialty Hospitals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5083493" y="2420779"/>
            <a:ext cx="3552825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Advanced care for complex conditions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914900" y="3017996"/>
            <a:ext cx="8872538" cy="15240"/>
          </a:xfrm>
          <a:prstGeom prst="roundRect">
            <a:avLst>
              <a:gd name="adj" fmla="val 221270"/>
            </a:avLst>
          </a:prstGeom>
          <a:solidFill>
            <a:srgbClr val="D9CDB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185" y="3061335"/>
            <a:ext cx="3231475" cy="127444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892748" y="3500914"/>
            <a:ext cx="316111" cy="395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50"/>
              </a:lnSpc>
              <a:buNone/>
            </a:pPr>
            <a:r>
              <a:rPr lang="en-US" sz="24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</a:t>
            </a:r>
            <a:endParaRPr lang="en-US" sz="2450" dirty="0"/>
          </a:p>
        </p:txBody>
      </p:sp>
      <p:sp>
        <p:nvSpPr>
          <p:cNvPr id="10" name="Text 6"/>
          <p:cNvSpPr/>
          <p:nvPr/>
        </p:nvSpPr>
        <p:spPr>
          <a:xfrm>
            <a:off x="5891451" y="3286125"/>
            <a:ext cx="2644735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Regional Hospitals</a:t>
            </a:r>
            <a:endParaRPr lang="en-US" sz="2050" dirty="0"/>
          </a:p>
        </p:txBody>
      </p:sp>
      <p:sp>
        <p:nvSpPr>
          <p:cNvPr id="11" name="Text 7"/>
          <p:cNvSpPr/>
          <p:nvPr/>
        </p:nvSpPr>
        <p:spPr>
          <a:xfrm>
            <a:off x="5891451" y="3751421"/>
            <a:ext cx="3285172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Comprehensive treatment facilities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5722858" y="4348639"/>
            <a:ext cx="8064579" cy="15240"/>
          </a:xfrm>
          <a:prstGeom prst="roundRect">
            <a:avLst>
              <a:gd name="adj" fmla="val 221270"/>
            </a:avLst>
          </a:prstGeom>
          <a:solidFill>
            <a:srgbClr val="D9CDB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7227" y="4391978"/>
            <a:ext cx="4847273" cy="127444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892748" y="4831556"/>
            <a:ext cx="316111" cy="395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50"/>
              </a:lnSpc>
              <a:buNone/>
            </a:pPr>
            <a:r>
              <a:rPr lang="en-US" sz="24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</a:t>
            </a:r>
            <a:endParaRPr lang="en-US" sz="2450" dirty="0"/>
          </a:p>
        </p:txBody>
      </p:sp>
      <p:sp>
        <p:nvSpPr>
          <p:cNvPr id="15" name="Text 10"/>
          <p:cNvSpPr/>
          <p:nvPr/>
        </p:nvSpPr>
        <p:spPr>
          <a:xfrm>
            <a:off x="6699290" y="4616768"/>
            <a:ext cx="6224858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Primary Healthcare Centers (35,000+)</a:t>
            </a:r>
            <a:endParaRPr lang="en-US" sz="2050" dirty="0"/>
          </a:p>
        </p:txBody>
      </p:sp>
      <p:sp>
        <p:nvSpPr>
          <p:cNvPr id="16" name="Text 11"/>
          <p:cNvSpPr/>
          <p:nvPr/>
        </p:nvSpPr>
        <p:spPr>
          <a:xfrm>
            <a:off x="6699290" y="5082064"/>
            <a:ext cx="3560326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AI-supported diagnosis and treatment</a:t>
            </a:r>
            <a:endParaRPr lang="en-US" sz="1750" dirty="0"/>
          </a:p>
        </p:txBody>
      </p:sp>
      <p:sp>
        <p:nvSpPr>
          <p:cNvPr id="17" name="Shape 12"/>
          <p:cNvSpPr/>
          <p:nvPr/>
        </p:nvSpPr>
        <p:spPr>
          <a:xfrm>
            <a:off x="6530697" y="5679281"/>
            <a:ext cx="7256740" cy="15240"/>
          </a:xfrm>
          <a:prstGeom prst="roundRect">
            <a:avLst>
              <a:gd name="adj" fmla="val 221270"/>
            </a:avLst>
          </a:prstGeom>
          <a:solidFill>
            <a:srgbClr val="D9CDB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388" y="5722620"/>
            <a:ext cx="6463070" cy="1274445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892868" y="6162199"/>
            <a:ext cx="316111" cy="395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50"/>
              </a:lnSpc>
              <a:buNone/>
            </a:pPr>
            <a:r>
              <a:rPr lang="en-US" sz="24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4</a:t>
            </a:r>
            <a:endParaRPr lang="en-US" sz="2450" dirty="0"/>
          </a:p>
        </p:txBody>
      </p:sp>
      <p:sp>
        <p:nvSpPr>
          <p:cNvPr id="20" name="Text 14"/>
          <p:cNvSpPr/>
          <p:nvPr/>
        </p:nvSpPr>
        <p:spPr>
          <a:xfrm>
            <a:off x="7507248" y="5947410"/>
            <a:ext cx="6067350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Community Wellness Centers (280,000)</a:t>
            </a:r>
            <a:endParaRPr lang="en-US" sz="2050" dirty="0"/>
          </a:p>
        </p:txBody>
      </p:sp>
      <p:sp>
        <p:nvSpPr>
          <p:cNvPr id="21" name="Text 15"/>
          <p:cNvSpPr/>
          <p:nvPr/>
        </p:nvSpPr>
        <p:spPr>
          <a:xfrm>
            <a:off x="7507248" y="6412706"/>
            <a:ext cx="5036939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Preventive care through yoga, pranayama, meditation</a:t>
            </a:r>
            <a:endParaRPr lang="en-US" sz="1750" dirty="0"/>
          </a:p>
        </p:txBody>
      </p:sp>
      <p:sp>
        <p:nvSpPr>
          <p:cNvPr id="22" name="Text 16"/>
          <p:cNvSpPr/>
          <p:nvPr/>
        </p:nvSpPr>
        <p:spPr>
          <a:xfrm>
            <a:off x="786765" y="7249954"/>
            <a:ext cx="13056870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 ground-up approach prioritizing prevention over expensive treatment, with each level supporting the one above it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118" y="594836"/>
            <a:ext cx="11016139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Community Wellness Centers: The Foundation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57118" y="1771769"/>
            <a:ext cx="2545199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Key Features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757118" y="2306241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One center per 5,000 citizens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57118" y="2727960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Located in existing infrastructure where possible (schools, Panchayats)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757118" y="3149679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Daily yoga, pranayama, and meditation programs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757118" y="3571399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Nutrition guidance with organic food availability for purchase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757118" y="3993118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Community-based lifestyle modification support</a:t>
            </a:r>
            <a:endParaRPr lang="en-US" sz="170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663" y="1798796"/>
            <a:ext cx="6294239" cy="629423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56348"/>
            <a:ext cx="842724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Integrative Treatment Approach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872972" y="266057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Allopathy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156109"/>
            <a:ext cx="385143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For acute conditions, infectious diseases, and childhood immunizations</a:t>
            </a:r>
            <a:endParaRPr lang="en-US" sz="18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3549491"/>
            <a:ext cx="358140" cy="4476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41243" y="24443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Ayurveda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41243" y="2939891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For chronic conditions, constitutional improvement, and preventive care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6429" y="2972991"/>
            <a:ext cx="358140" cy="4476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61019" y="407539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Homeopathy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0061019" y="4570928"/>
            <a:ext cx="373165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For chronic conditions with minimal side effects</a:t>
            </a:r>
            <a:endParaRPr lang="en-US" sz="18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2995" y="4482346"/>
            <a:ext cx="358140" cy="447675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941243" y="570642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Siddha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9941243" y="6201966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Traditional Tamil system focusing on balance of elements</a:t>
            </a:r>
            <a:endParaRPr lang="en-US" sz="18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6429" y="5991582"/>
            <a:ext cx="358140" cy="447675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1872972" y="529863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Naturopathy</a:t>
            </a:r>
            <a:endParaRPr lang="en-US" sz="2200" dirty="0"/>
          </a:p>
        </p:txBody>
      </p:sp>
      <p:sp>
        <p:nvSpPr>
          <p:cNvPr id="20" name="Text 10"/>
          <p:cNvSpPr/>
          <p:nvPr/>
        </p:nvSpPr>
        <p:spPr>
          <a:xfrm>
            <a:off x="837724" y="5794177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Natural healing through lifestyle, diet, and natural therapies</a:t>
            </a:r>
            <a:endParaRPr lang="en-US" sz="1850" dirty="0"/>
          </a:p>
        </p:txBody>
      </p:sp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2160" y="5415082"/>
            <a:ext cx="358140" cy="4476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5562" y="538639"/>
            <a:ext cx="11331297" cy="576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Implementation Costs: Community Wellness Centers</a:t>
            </a:r>
            <a:endParaRPr lang="en-US" sz="3600" dirty="0"/>
          </a:p>
        </p:txBody>
      </p:sp>
      <p:sp>
        <p:nvSpPr>
          <p:cNvPr id="3" name="Shape 1"/>
          <p:cNvSpPr/>
          <p:nvPr/>
        </p:nvSpPr>
        <p:spPr>
          <a:xfrm>
            <a:off x="685562" y="1628656"/>
            <a:ext cx="6390680" cy="3146822"/>
          </a:xfrm>
          <a:prstGeom prst="roundRect">
            <a:avLst>
              <a:gd name="adj" fmla="val 934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693182" y="1636276"/>
            <a:ext cx="6375440" cy="56364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889159" y="1761411"/>
            <a:ext cx="2792135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Initial setup average cost per center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4080629" y="1761411"/>
            <a:ext cx="2792135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₹1,870,000</a:t>
            </a:r>
            <a:endParaRPr lang="en-US" sz="1500" dirty="0"/>
          </a:p>
        </p:txBody>
      </p:sp>
      <p:sp>
        <p:nvSpPr>
          <p:cNvPr id="7" name="Shape 5"/>
          <p:cNvSpPr/>
          <p:nvPr/>
        </p:nvSpPr>
        <p:spPr>
          <a:xfrm>
            <a:off x="693182" y="2199918"/>
            <a:ext cx="6375440" cy="56364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889159" y="2325052"/>
            <a:ext cx="2792135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Annual maintenance per center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4080629" y="2325052"/>
            <a:ext cx="2792135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₹1,000,000</a:t>
            </a:r>
            <a:endParaRPr lang="en-US" sz="1500" dirty="0"/>
          </a:p>
        </p:txBody>
      </p:sp>
      <p:sp>
        <p:nvSpPr>
          <p:cNvPr id="10" name="Shape 8"/>
          <p:cNvSpPr/>
          <p:nvPr/>
        </p:nvSpPr>
        <p:spPr>
          <a:xfrm>
            <a:off x="693182" y="2763560"/>
            <a:ext cx="6375440" cy="87701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889159" y="2888694"/>
            <a:ext cx="2792135" cy="626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Total centers (1 per 5,000 people)</a:t>
            </a:r>
          </a:p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</a:rPr>
              <a:t>175,000 in operation now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4080629" y="2888694"/>
            <a:ext cx="2792135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280,000</a:t>
            </a:r>
            <a:endParaRPr lang="en-US" sz="1500" dirty="0"/>
          </a:p>
        </p:txBody>
      </p:sp>
      <p:sp>
        <p:nvSpPr>
          <p:cNvPr id="13" name="Shape 11"/>
          <p:cNvSpPr/>
          <p:nvPr/>
        </p:nvSpPr>
        <p:spPr>
          <a:xfrm>
            <a:off x="693182" y="3640574"/>
            <a:ext cx="6375440" cy="56364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889159" y="3765709"/>
            <a:ext cx="2792135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Additional capital expenditure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4080629" y="3765709"/>
            <a:ext cx="2792135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₹23,400 crore+</a:t>
            </a:r>
            <a:endParaRPr lang="en-US" sz="1500" dirty="0"/>
          </a:p>
        </p:txBody>
      </p:sp>
      <p:sp>
        <p:nvSpPr>
          <p:cNvPr id="16" name="Shape 14"/>
          <p:cNvSpPr/>
          <p:nvPr/>
        </p:nvSpPr>
        <p:spPr>
          <a:xfrm>
            <a:off x="693182" y="4204216"/>
            <a:ext cx="6375440" cy="56364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889159" y="4329351"/>
            <a:ext cx="2792135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Annual operational expenditure</a:t>
            </a:r>
            <a:endParaRPr lang="en-US" sz="1500" dirty="0"/>
          </a:p>
        </p:txBody>
      </p:sp>
      <p:sp>
        <p:nvSpPr>
          <p:cNvPr id="18" name="Text 16"/>
          <p:cNvSpPr/>
          <p:nvPr/>
        </p:nvSpPr>
        <p:spPr>
          <a:xfrm>
            <a:off x="4080629" y="4329351"/>
            <a:ext cx="2792135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₹28,000 crore+</a:t>
            </a:r>
            <a:endParaRPr lang="en-US" sz="1500" dirty="0"/>
          </a:p>
        </p:txBody>
      </p:sp>
      <p:sp>
        <p:nvSpPr>
          <p:cNvPr id="19" name="Text 17"/>
          <p:cNvSpPr/>
          <p:nvPr/>
        </p:nvSpPr>
        <p:spPr>
          <a:xfrm>
            <a:off x="685562" y="4995743"/>
            <a:ext cx="6390680" cy="626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Based on population of 1.4 billion and cost estimates from similar government wellness initiatives including the comprehensive Gujarat implementation . Infrastructure and maintenance costs adjusted to approximate  market rates per center on average.</a:t>
            </a:r>
            <a:endParaRPr lang="en-US" sz="1500" dirty="0"/>
          </a:p>
        </p:txBody>
      </p:sp>
      <p:pic>
        <p:nvPicPr>
          <p:cNvPr id="2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778" y="1628656"/>
            <a:ext cx="6390680" cy="63906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713786"/>
            <a:ext cx="673155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Benefits and Cost Savings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016210"/>
            <a:ext cx="3014305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25-30%</a:t>
            </a:r>
            <a:endParaRPr lang="en-US" sz="6200" dirty="0"/>
          </a:p>
        </p:txBody>
      </p:sp>
      <p:sp>
        <p:nvSpPr>
          <p:cNvPr id="4" name="Text 2"/>
          <p:cNvSpPr/>
          <p:nvPr/>
        </p:nvSpPr>
        <p:spPr>
          <a:xfrm>
            <a:off x="837724" y="4105156"/>
            <a:ext cx="3014305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Reduction in Chronic Disease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837724" y="4952643"/>
            <a:ext cx="301430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Projected decrease in diabetes, hypertension, and heart disease over 10 years through preventive care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4151233" y="3016210"/>
            <a:ext cx="3014305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₹2L Cr+</a:t>
            </a:r>
            <a:endParaRPr lang="en-US" sz="6200" dirty="0"/>
          </a:p>
        </p:txBody>
      </p:sp>
      <p:sp>
        <p:nvSpPr>
          <p:cNvPr id="7" name="Text 5"/>
          <p:cNvSpPr/>
          <p:nvPr/>
        </p:nvSpPr>
        <p:spPr>
          <a:xfrm>
            <a:off x="4250293" y="410515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Annual Savings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4151233" y="4600694"/>
            <a:ext cx="3014305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Estimated annual reduction in healthcare costs after full implementation, based on decreased hospitalization and medication needs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7464743" y="3016210"/>
            <a:ext cx="3014305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7 Yrs</a:t>
            </a:r>
            <a:endParaRPr lang="en-US" sz="6200" dirty="0"/>
          </a:p>
        </p:txBody>
      </p:sp>
      <p:sp>
        <p:nvSpPr>
          <p:cNvPr id="10" name="Text 8"/>
          <p:cNvSpPr/>
          <p:nvPr/>
        </p:nvSpPr>
        <p:spPr>
          <a:xfrm>
            <a:off x="7563803" y="410515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Return Period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464743" y="4600694"/>
            <a:ext cx="301430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Time frame for investment in wellness centers to be offset by healthcare savings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10778252" y="3016210"/>
            <a:ext cx="3014424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15%+</a:t>
            </a:r>
            <a:endParaRPr lang="en-US" sz="6200" dirty="0"/>
          </a:p>
        </p:txBody>
      </p:sp>
      <p:sp>
        <p:nvSpPr>
          <p:cNvPr id="13" name="Text 11"/>
          <p:cNvSpPr/>
          <p:nvPr/>
        </p:nvSpPr>
        <p:spPr>
          <a:xfrm>
            <a:off x="10877312" y="410515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Productivity Gain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778252" y="4600694"/>
            <a:ext cx="3014424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Projected increase in workforce productivity through improved health outcomes and reduced sick days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2959" y="1009293"/>
            <a:ext cx="9453920" cy="683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3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Tiered Healthcare Access Framework</a:t>
            </a:r>
            <a:endParaRPr lang="en-US" sz="4300" dirty="0"/>
          </a:p>
        </p:txBody>
      </p:sp>
      <p:sp>
        <p:nvSpPr>
          <p:cNvPr id="3" name="Shape 1"/>
          <p:cNvSpPr/>
          <p:nvPr/>
        </p:nvSpPr>
        <p:spPr>
          <a:xfrm>
            <a:off x="812959" y="2474714"/>
            <a:ext cx="6386155" cy="121920"/>
          </a:xfrm>
          <a:prstGeom prst="roundRect">
            <a:avLst>
              <a:gd name="adj" fmla="val 28578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3657600" y="2156817"/>
            <a:ext cx="696754" cy="696754"/>
          </a:xfrm>
          <a:prstGeom prst="roundRect">
            <a:avLst>
              <a:gd name="adj" fmla="val 131237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3866555" y="2331006"/>
            <a:ext cx="278725" cy="348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</a:t>
            </a:r>
            <a:endParaRPr lang="en-US" sz="2150" dirty="0"/>
          </a:p>
        </p:txBody>
      </p:sp>
      <p:sp>
        <p:nvSpPr>
          <p:cNvPr id="6" name="Text 4"/>
          <p:cNvSpPr/>
          <p:nvPr/>
        </p:nvSpPr>
        <p:spPr>
          <a:xfrm>
            <a:off x="1075611" y="3085862"/>
            <a:ext cx="3277433" cy="341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Universal Preventive Care</a:t>
            </a:r>
            <a:endParaRPr lang="en-US" sz="2150" dirty="0"/>
          </a:p>
        </p:txBody>
      </p:sp>
      <p:sp>
        <p:nvSpPr>
          <p:cNvPr id="7" name="Text 5"/>
          <p:cNvSpPr/>
          <p:nvPr/>
        </p:nvSpPr>
        <p:spPr>
          <a:xfrm>
            <a:off x="1075611" y="3566636"/>
            <a:ext cx="5860852" cy="743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Free access to all Community Wellness Centers and preventive programs regardless of income</a:t>
            </a:r>
            <a:r>
              <a:rPr lang="en-US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with b</a:t>
            </a:r>
            <a:r>
              <a:rPr lang="en-US" sz="18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uilt in incentives for participation</a:t>
            </a:r>
            <a:endParaRPr lang="en-US" sz="1800" dirty="0"/>
          </a:p>
        </p:txBody>
      </p:sp>
      <p:sp>
        <p:nvSpPr>
          <p:cNvPr id="8" name="Shape 6"/>
          <p:cNvSpPr/>
          <p:nvPr/>
        </p:nvSpPr>
        <p:spPr>
          <a:xfrm>
            <a:off x="7431286" y="2474714"/>
            <a:ext cx="6386155" cy="121920"/>
          </a:xfrm>
          <a:prstGeom prst="roundRect">
            <a:avLst>
              <a:gd name="adj" fmla="val 28578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10275927" y="2156817"/>
            <a:ext cx="696754" cy="696754"/>
          </a:xfrm>
          <a:prstGeom prst="roundRect">
            <a:avLst>
              <a:gd name="adj" fmla="val 131237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0484882" y="2331006"/>
            <a:ext cx="278725" cy="348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</a:t>
            </a:r>
            <a:endParaRPr lang="en-US" sz="2150" dirty="0"/>
          </a:p>
        </p:txBody>
      </p:sp>
      <p:sp>
        <p:nvSpPr>
          <p:cNvPr id="11" name="Text 9"/>
          <p:cNvSpPr/>
          <p:nvPr/>
        </p:nvSpPr>
        <p:spPr>
          <a:xfrm>
            <a:off x="7693938" y="3085862"/>
            <a:ext cx="3657243" cy="341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Lifestyle-Based Entitlements</a:t>
            </a:r>
            <a:endParaRPr lang="en-US" sz="2150" dirty="0"/>
          </a:p>
        </p:txBody>
      </p:sp>
      <p:sp>
        <p:nvSpPr>
          <p:cNvPr id="12" name="Text 10"/>
          <p:cNvSpPr/>
          <p:nvPr/>
        </p:nvSpPr>
        <p:spPr>
          <a:xfrm>
            <a:off x="7693938" y="3566636"/>
            <a:ext cx="5860852" cy="743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Additional benefits for citizens who participate in preventive programs and maintain healthy lifestyle metrics</a:t>
            </a:r>
            <a:endParaRPr lang="en-US" sz="1800" dirty="0"/>
          </a:p>
        </p:txBody>
      </p:sp>
      <p:sp>
        <p:nvSpPr>
          <p:cNvPr id="13" name="Shape 11"/>
          <p:cNvSpPr/>
          <p:nvPr/>
        </p:nvSpPr>
        <p:spPr>
          <a:xfrm>
            <a:off x="812959" y="5122545"/>
            <a:ext cx="6386155" cy="121920"/>
          </a:xfrm>
          <a:prstGeom prst="roundRect">
            <a:avLst>
              <a:gd name="adj" fmla="val 28578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3657600" y="4804648"/>
            <a:ext cx="696754" cy="696754"/>
          </a:xfrm>
          <a:prstGeom prst="roundRect">
            <a:avLst>
              <a:gd name="adj" fmla="val 131237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3866555" y="4978837"/>
            <a:ext cx="278725" cy="348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</a:t>
            </a:r>
            <a:endParaRPr lang="en-US" sz="2150" dirty="0"/>
          </a:p>
        </p:txBody>
      </p:sp>
      <p:sp>
        <p:nvSpPr>
          <p:cNvPr id="16" name="Text 14"/>
          <p:cNvSpPr/>
          <p:nvPr/>
        </p:nvSpPr>
        <p:spPr>
          <a:xfrm>
            <a:off x="1075611" y="5733693"/>
            <a:ext cx="4502587" cy="341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Income-Based Treatment Coverage</a:t>
            </a:r>
            <a:endParaRPr lang="en-US" sz="2150" dirty="0"/>
          </a:p>
        </p:txBody>
      </p:sp>
      <p:sp>
        <p:nvSpPr>
          <p:cNvPr id="17" name="Text 15"/>
          <p:cNvSpPr/>
          <p:nvPr/>
        </p:nvSpPr>
        <p:spPr>
          <a:xfrm>
            <a:off x="1075611" y="6214467"/>
            <a:ext cx="5860852" cy="743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Tiered payment structure for advanced treatments based on income level, with full coverage for those below poverty line adjusted to prior wellness program participation credits and healthy lifestyle metrics </a:t>
            </a:r>
            <a:endParaRPr lang="en-US" sz="1800" dirty="0"/>
          </a:p>
        </p:txBody>
      </p:sp>
      <p:sp>
        <p:nvSpPr>
          <p:cNvPr id="18" name="Shape 16"/>
          <p:cNvSpPr/>
          <p:nvPr/>
        </p:nvSpPr>
        <p:spPr>
          <a:xfrm>
            <a:off x="7431286" y="5122545"/>
            <a:ext cx="6386155" cy="121920"/>
          </a:xfrm>
          <a:prstGeom prst="roundRect">
            <a:avLst>
              <a:gd name="adj" fmla="val 28578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Shape 17"/>
          <p:cNvSpPr/>
          <p:nvPr/>
        </p:nvSpPr>
        <p:spPr>
          <a:xfrm>
            <a:off x="10275927" y="4804648"/>
            <a:ext cx="696754" cy="696754"/>
          </a:xfrm>
          <a:prstGeom prst="roundRect">
            <a:avLst>
              <a:gd name="adj" fmla="val 131237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10484882" y="4978837"/>
            <a:ext cx="278725" cy="348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4</a:t>
            </a:r>
            <a:endParaRPr lang="en-US" sz="2150" dirty="0"/>
          </a:p>
        </p:txBody>
      </p:sp>
      <p:sp>
        <p:nvSpPr>
          <p:cNvPr id="21" name="Text 19"/>
          <p:cNvSpPr/>
          <p:nvPr/>
        </p:nvSpPr>
        <p:spPr>
          <a:xfrm>
            <a:off x="7693938" y="5733693"/>
            <a:ext cx="4926211" cy="341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Competitive Public-Private Integration</a:t>
            </a:r>
            <a:endParaRPr lang="en-US" sz="2150" dirty="0"/>
          </a:p>
        </p:txBody>
      </p:sp>
      <p:sp>
        <p:nvSpPr>
          <p:cNvPr id="22" name="Text 20"/>
          <p:cNvSpPr/>
          <p:nvPr/>
        </p:nvSpPr>
        <p:spPr>
          <a:xfrm>
            <a:off x="7693938" y="6214467"/>
            <a:ext cx="5860852" cy="743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Government institutions competing with private providers including nonprofits to maintain quality while controlling costs</a:t>
            </a:r>
            <a:endParaRPr lang="en-US" sz="1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9836" y="463510"/>
            <a:ext cx="8573929" cy="495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Path Forward: Dharma Rajya Healthcare Vision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589836" y="1380411"/>
            <a:ext cx="1982986" cy="247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Next Steps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589836" y="1796772"/>
            <a:ext cx="6519743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Font typeface="+mj-lt"/>
              <a:buAutoNum type="arabicPeriod"/>
            </a:pPr>
            <a:r>
              <a:rPr lang="en-US" sz="16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Pilot 1,000 Community Wellness Centers in diverse settings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589836" y="2125385"/>
            <a:ext cx="6519743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Font typeface="+mj-lt"/>
              <a:buAutoNum type="arabicPeriod" startAt="2"/>
            </a:pPr>
            <a:r>
              <a:rPr lang="en-US" sz="16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Develop AI-supported diagnostic systems for Primary Healthcare Centers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589836" y="2453997"/>
            <a:ext cx="6519743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Font typeface="+mj-lt"/>
              <a:buAutoNum type="arabicPeriod" startAt="3"/>
            </a:pPr>
            <a:r>
              <a:rPr lang="en-US" sz="16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Create certification programs for yoga and Ayurvedic practitioners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589836" y="2782610"/>
            <a:ext cx="6519743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Font typeface="+mj-lt"/>
              <a:buAutoNum type="arabicPeriod" startAt="4"/>
            </a:pPr>
            <a:r>
              <a:rPr lang="en-US" sz="16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Establish organic food supply chains linked to wellness centers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589836" y="3111222"/>
            <a:ext cx="6519743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Font typeface="+mj-lt"/>
              <a:buAutoNum type="arabicPeriod" startAt="5"/>
            </a:pPr>
            <a:r>
              <a:rPr lang="en-US" sz="16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Implement lifestyle-based incentive systems with measurable metr</a:t>
            </a:r>
            <a:r>
              <a:rPr lang="en-US" sz="13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ics</a:t>
            </a:r>
            <a:endParaRPr lang="en-US" sz="130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441" y="1401485"/>
            <a:ext cx="6519743" cy="6519743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7528441" y="8110776"/>
            <a:ext cx="6519743" cy="5393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Dharma Rajya's holistic healthcare approach positions India as a global leader in sustainable, culturally-rooted wellness while ensuring universal coverage</a:t>
            </a:r>
            <a:endParaRPr lang="en-US" sz="13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623</Words>
  <Application>Microsoft Office PowerPoint</Application>
  <PresentationFormat>Custom</PresentationFormat>
  <Paragraphs>100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Lora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Rao Chalasani</cp:lastModifiedBy>
  <cp:revision>12</cp:revision>
  <dcterms:created xsi:type="dcterms:W3CDTF">2025-07-11T01:19:04Z</dcterms:created>
  <dcterms:modified xsi:type="dcterms:W3CDTF">2025-10-07T15:27:48Z</dcterms:modified>
</cp:coreProperties>
</file>