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863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3474720"/>
            <a:ext cx="8979408" cy="5486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502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POLICY BRIEF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77724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Case for a</a:t>
            </a:r>
            <a:endParaRPr lang="en-US" sz="4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Four-Tier Healthcare System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India's Health Infrastructure Through</a:t>
            </a:r>
            <a:endParaRPr lang="en-US" sz="17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Wellness Centers (CWCs)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1148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Dharma Rajya Healthcare Framework  |  March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INTERNATIONAL EVIDENCE: IT WORKS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1188720" cy="7315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41248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Thailand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600200" y="841248"/>
            <a:ext cx="72694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783080" y="886968"/>
            <a:ext cx="6903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Near-universal coverage at 3.7% of GDP. Village-level preventive tier (CWC analog) credited with dramatic NCD mortality reduction over two decades.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755648"/>
            <a:ext cx="1188720" cy="7315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74320" y="1755648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Japan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600200" y="1755648"/>
            <a:ext cx="72694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783080" y="1801368"/>
            <a:ext cx="6903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469 Hokenjo public health centers deliver community preventive services. Among the highest global life expectancy at moderate spend — product of preventive architecture.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1188720" cy="7315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4320" y="2670048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Cuba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600200" y="2670048"/>
            <a:ext cx="72694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783080" y="2715768"/>
            <a:ext cx="6903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polyclinics produce health outcomes comparable to developed nations at a fraction of the expenditure. Prevention and community engagement are defining features.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584448"/>
            <a:ext cx="1188720" cy="7315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4320" y="3584448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Brazil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600200" y="3584448"/>
            <a:ext cx="72694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783080" y="3630168"/>
            <a:ext cx="6903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health worker teams (a formal tier below primary care) reduced hospitalization rates by 28% in the first five years of operation.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4590288"/>
            <a:ext cx="8595360" cy="20116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459028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₹1 invested in preventive community health saves ₹3–8 in downstream curative expenditure  (WHO, 2019)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PRIVATE SECTOR INTEGRATION: PARTNERSHIP, NOT DISPLACEMENT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private sector delivers 70% of healthcare infrastructure and 62% of outpatient care. The four-tier system integrates — not displaces — this capacity.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274320" y="1353312"/>
            <a:ext cx="1371600" cy="658368"/>
          </a:xfrm>
          <a:prstGeom prst="rect">
            <a:avLst/>
          </a:prstGeom>
          <a:solidFill>
            <a:srgbClr val="02C39A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353312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CWC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783080" y="1353312"/>
            <a:ext cx="7086600" cy="658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20240" y="1399032"/>
            <a:ext cx="6812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yoga studios, Ayurveda clinics, organic food producers &amp; health tech firms empaneled as platform partners — contracted to deliver sessions at CWC facilities.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157984"/>
            <a:ext cx="1371600" cy="658368"/>
          </a:xfrm>
          <a:prstGeom prst="rect">
            <a:avLst/>
          </a:prstGeom>
          <a:solidFill>
            <a:srgbClr val="02809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2157984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PHC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783080" y="2157984"/>
            <a:ext cx="7086600" cy="658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920240" y="2203704"/>
            <a:ext cx="6812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GPs as publicly-funded, privately-delivered primary care (Canada-Nordic model) — billing National Health Authority at standardized tariffs.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962656"/>
            <a:ext cx="1371600" cy="658368"/>
          </a:xfrm>
          <a:prstGeom prst="rect">
            <a:avLst/>
          </a:prstGeom>
          <a:solidFill>
            <a:srgbClr val="1A5276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74320" y="2962656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 District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783080" y="2962656"/>
            <a:ext cx="7086600" cy="658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920240" y="3008376"/>
            <a:ext cx="6812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secondary hospitals contracted as PM-JAY referral providers. Dual-track: free clinical care for beneficiaries + transparent premium amenities.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3767328"/>
            <a:ext cx="1371600" cy="658368"/>
          </a:xfrm>
          <a:prstGeom prst="rect">
            <a:avLst/>
          </a:prstGeom>
          <a:solidFill>
            <a:srgbClr val="0A2342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4320" y="3767328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 Specialty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783080" y="3767328"/>
            <a:ext cx="7086600" cy="658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920240" y="3813048"/>
            <a:ext cx="6812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apex hospitals serve as PM-JAY super-specialty partners (cardiac, cancer, transplants) while serving private/insured patients at market rates.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4590288"/>
            <a:ext cx="8595360" cy="201168"/>
          </a:xfrm>
          <a:prstGeom prst="rect">
            <a:avLst/>
          </a:prstGeom>
          <a:solidFill>
            <a:srgbClr val="FFF8EC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459028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evidence: strong public entitlements expand — not contract — the private healthcare market.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IMPLEMENTATION ROADMAP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56032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804672"/>
            <a:ext cx="278892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· Year 1–2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56032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 &amp; Foundation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93192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pilot CWCs across 10 states (urban, peri-urban, rural)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National Policy Notification — formal 4-tier classification under NHM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IPHS norms for CWCs: infrastructure, staffing, governance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RTG digital platform &amp; Activity Credits system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Budget: ₹3,500 Cr pilot allocation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18688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18688" y="804672"/>
            <a:ext cx="2788920" cy="5943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18688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· Year 2–3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18688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Scale-Up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55848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50,000 CWCs prioritizing highest NCD burden communities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Fast-track AB-HWC to CWC conversion — 1,75,000 facilities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ABDM digital integration for all CWCs (ABHA health records)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National CWC Wellness Campaign (Swachh Bharat model)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health departments mandate CWC budgets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81344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81344" y="804672"/>
            <a:ext cx="2788920" cy="59436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81344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· Year 3–4+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181344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Rollout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318504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national coverage: 2,80,000 CWCs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NCD prevention at Tier 1, management at Tier 2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national outcome evaluation: NCD mortality, OOPE, hospital occupancy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 Union Budget ₹1 lakh crore healthcare allocation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positioned as global South-South cooperation model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POLICY RECOMMENDATIONS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80467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96112" y="85953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Formally notify the Four-Tier Healthcare Classification under the National Health Mission — recognizing CWCs as Tier 1.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36592" y="80467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36592" y="80467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36592" y="80467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358384" y="85953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dedicated IPHS norms for CWCs covering infrastructure, staffing, services, governance, and RTG integration.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181051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181051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74320" y="181051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96112" y="186537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₹3,500 Crore in the Union Budget for pilot launch of 1,000 CWCs across 10 states in Year 1.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36592" y="181051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36592" y="181051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36592" y="181051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58384" y="186537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immediate conversion of existing AB-HWCs to CWC standard — the fastest and most cost-effective path to scale.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281635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281635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4320" y="281635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96112" y="287121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a National CWC Mission under MoHFW with dedicated Secretariat, State Nodal Officers, and independent governing board.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36592" y="281635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36592" y="281635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36592" y="281635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358384" y="287121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CSR guidelines recognizing CWC co-funding as a qualifying activity under Schedule VII of the Companies Act 2013.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82219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74320" y="382219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" y="382219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96112" y="387705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National Claims Settlement Authority with a statutory 30-day payment guarantee for all empaneled private providers.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36592" y="3822192"/>
            <a:ext cx="4114800" cy="896112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736592" y="382219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736592" y="382219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358384" y="387705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an independent evaluation framework to measure: NCD mortality, OOPE reduction, hospital occupancy, and participation rates.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ADDRESSING COUNTERARGUMENTS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320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04672"/>
            <a:ext cx="320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804672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Sub-Centers and ASHAs already exist at community level.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225296"/>
            <a:ext cx="320040" cy="47548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1225296"/>
            <a:ext cx="320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85800" y="1225296"/>
            <a:ext cx="8138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1243584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Sub-Centers are understaffed outreach posts; ASHAs are community workers, not facility managers. Neither has the physical infrastructure, governance, or community ownership model of a CWC.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74320" y="1828800"/>
            <a:ext cx="320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4320" y="1828800"/>
            <a:ext cx="320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1828800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₹28,000 Crore is too large a budget commitment.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249424"/>
            <a:ext cx="320040" cy="47548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2249424"/>
            <a:ext cx="320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85800" y="2249424"/>
            <a:ext cx="8138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77240" y="226771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~6% of India's public health spend — for a tier serving 100% of the population. Less than 1% of the ₹420–650 billion in annual savings the CWC tier is projected to generate.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274320" y="2852928"/>
            <a:ext cx="320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74320" y="2852928"/>
            <a:ext cx="320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85800" y="2852928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won't use wellness centers — they only come when sick.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3273552"/>
            <a:ext cx="320040" cy="47548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4320" y="3273552"/>
            <a:ext cx="320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85800" y="3273552"/>
            <a:ext cx="8138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77240" y="3291840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Swachh Bharat directly refutes this. Culturally resonant activity (walking, yoga), tangible personal benefit, and structured social incentives drive mass participation.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74320" y="3877056"/>
            <a:ext cx="320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3877056"/>
            <a:ext cx="320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85800" y="3877056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existing three tiers before adding a fourth.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74320" y="4297680"/>
            <a:ext cx="320040" cy="47548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4320" y="4297680"/>
            <a:ext cx="320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85800" y="4297680"/>
            <a:ext cx="8138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77240" y="4315968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choice. Fixing curative tiers alone cannot solve a prevention gap. CWC reduces demand on existing tiers — making their improvement more achievable, not harder.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2286000"/>
            <a:ext cx="8979408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36576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749808"/>
            <a:ext cx="832104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Healthy India</a:t>
            </a:r>
            <a:endParaRPr lang="en-US" sz="4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a Wealthy India.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11480" y="242316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four-tier CWC-led system is the structural answer India needs: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11480" y="2852928"/>
            <a:ext cx="1536192" cy="120700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2852928"/>
            <a:ext cx="1536192" cy="45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294436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Affordable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3538728"/>
            <a:ext cx="15361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₹200/person/year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093976" y="2852928"/>
            <a:ext cx="1536192" cy="120700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093976" y="2852928"/>
            <a:ext cx="1536192" cy="45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093976" y="294436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093976" y="3538728"/>
            <a:ext cx="15361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75:25 PPP model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776472" y="2852928"/>
            <a:ext cx="1536192" cy="120700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776472" y="2852928"/>
            <a:ext cx="1536192" cy="45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776472" y="294436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Culturally resonant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76472" y="3538728"/>
            <a:ext cx="15361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Yoga · Ayurveda · Walking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58968" y="2852928"/>
            <a:ext cx="1536192" cy="120700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58968" y="2852928"/>
            <a:ext cx="1536192" cy="45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58968" y="294436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Operationally feasible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58968" y="3538728"/>
            <a:ext cx="15361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1,75,000+ AB-HWCs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141464" y="2852928"/>
            <a:ext cx="1536192" cy="120700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141464" y="2852928"/>
            <a:ext cx="1536192" cy="45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141464" y="294436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Systemically transformative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141464" y="3538728"/>
            <a:ext cx="15361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over cure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11480" y="420624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 has already laid the foundations. The time to build is now.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11480" y="4645152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Dharma Rajya Healthcare Framework  |  India Vision 2047  |  March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CRISIS WE CANNOT IGNORE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2011680" cy="24231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201168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5156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63%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all deaths from NCDs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2402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Diabetes, hypertension, cancer, CVD (WHO India, 2023)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450592" y="896112"/>
            <a:ext cx="2011680" cy="24231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450592" y="896112"/>
            <a:ext cx="201168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50592" y="105156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47%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2542032" y="1737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Out-of-Pocket Expenditure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42032" y="22402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Among highest globally — National Health Accounts 2021–22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626864" y="896112"/>
            <a:ext cx="2011680" cy="24231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26864" y="896112"/>
            <a:ext cx="2011680" cy="73152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26864" y="105156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Cr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4718304" y="1737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households pushed to poverty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18304" y="22402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year due to medical costs (World Bank, 2023)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03136" y="896112"/>
            <a:ext cx="2011680" cy="24231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803136" y="896112"/>
            <a:ext cx="2011680" cy="7315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03136" y="105156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110%+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6894576" y="1737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Hospital occupancy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94576" y="22402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18 states — CAG Report 2022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65760" y="3474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three-tier curative system is architecturally incapable of addressing India's prevention challenge.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 THREE-TIER SYSTEM FALLS SHORT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438912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41248"/>
            <a:ext cx="4389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41248" y="841248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community wellness tier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41248" y="1097280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formal structure below the PHC to serve communities of 5,000. Sub-Centers are understaffed outreach posts, not wellness institutions.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636776"/>
            <a:ext cx="438912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74320" y="1636776"/>
            <a:ext cx="4389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41248" y="1636776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cure, not prevention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41248" y="1892808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as a curative system in an era when 63% of deaths are from preventable NCDs requiring lifestyle management.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432304"/>
            <a:ext cx="438912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4320" y="2432304"/>
            <a:ext cx="4389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41248" y="2432304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Urban health vacuum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41248" y="2688336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designed for rural India. Urban populations (36% and rising to 50%+ by 2036) have no systematic public preventive health tier.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227832"/>
            <a:ext cx="438912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4320" y="3227832"/>
            <a:ext cx="4389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41248" y="3227832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wellness assets unused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41248" y="3483864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Yoga, Ayurveda, Siddha — globally unmatched preventive resources — have no institutional place in the three-tier system.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4023360"/>
            <a:ext cx="438912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74320" y="4023360"/>
            <a:ext cx="4389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41248" y="4023360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upstream intervention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41248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Overloaded hospitals receive patients that community wellness management could have prevented from ever needing hospitalization.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FOUR-TIER ARCHITECTURE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56032" y="822960"/>
            <a:ext cx="1965960" cy="32461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6032" y="91440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47472" y="1261872"/>
            <a:ext cx="1783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Wellness Center (CWC)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13232" y="1965960"/>
            <a:ext cx="1051560" cy="27432"/>
          </a:xfrm>
          <a:prstGeom prst="rect">
            <a:avLst/>
          </a:prstGeom>
          <a:solidFill>
            <a:srgbClr val="5A7B8C"/>
          </a:solidFill>
          <a:ln w="12700">
            <a:solidFill>
              <a:srgbClr val="5A7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7472" y="2057400"/>
            <a:ext cx="1783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per 5,000 people  |  2,80,000 centers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47472" y="2487168"/>
            <a:ext cx="1783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· Yoga · Ayurveda · NCD screening · Mental wellness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3913632"/>
            <a:ext cx="1024128" cy="256032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3913632"/>
            <a:ext cx="10241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432304" y="822960"/>
            <a:ext cx="1965960" cy="32461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432304" y="91440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23744" y="1261872"/>
            <a:ext cx="1783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Health Center (PHC)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889504" y="1965960"/>
            <a:ext cx="1051560" cy="27432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23744" y="2057400"/>
            <a:ext cx="1783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per 30,000 people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523744" y="2487168"/>
            <a:ext cx="1783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care · Diagnostics · Referrals · Antenatal care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08576" y="822960"/>
            <a:ext cx="1965960" cy="32461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608576" y="91440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00016" y="1261872"/>
            <a:ext cx="1783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District Hospital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65776" y="1965960"/>
            <a:ext cx="1051560" cy="27432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00016" y="2057400"/>
            <a:ext cx="1783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level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700016" y="2487168"/>
            <a:ext cx="1783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care · Surgery · Specialist OPD · Hospitalization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784848" y="822960"/>
            <a:ext cx="1965960" cy="32461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784848" y="91440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876288" y="1261872"/>
            <a:ext cx="1783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Specialty / Tertiary Hospital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7242048" y="1965960"/>
            <a:ext cx="1051560" cy="27432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876288" y="2057400"/>
            <a:ext cx="1783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/ National level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876288" y="2487168"/>
            <a:ext cx="1783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Super-specialty · Cancer · Cardiac · Organ transplants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65760" y="44348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CWC is the immune layer — preventing illness before it reaches the hospital system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COMMUNITY WELLNESS CENTER: INDIA'S MISSING TIER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3931920" cy="374904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3931920" cy="5486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91440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CWC?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353312"/>
            <a:ext cx="356616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formally institutionalized community wellness facility serving 5,000 people.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hospital. Not a clinic. Not a Sub-Centre upgrade.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prevent chronic illness, promote healthy lifestyles, and build community resilience before disease emerges.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Staff: 4 trained professionals per CWC drawn from existing yoga graduates, Ayurveda practitioners, and retrained AB-HWC workers.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822960"/>
            <a:ext cx="4206240" cy="374904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0" y="822960"/>
            <a:ext cx="4206240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914400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Services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754880" y="1353312"/>
            <a:ext cx="38404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yoga &amp; meditation sessions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Ayurvedic dietary counselling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NCD screening (hypertension, diabetes)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wellness programs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Organic food access &amp; garden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education &amp; awareness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Telemedicine node &amp; ABDM integration</a:t>
            </a:r>
            <a:endParaRPr lang="en-US" sz="12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2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Walking infrastructure &amp; community space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FINANCIAL CASE: MOST AFFORDABLE HEALTH INVESTMENT IN INDIA'S HISTORY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56032" y="822960"/>
            <a:ext cx="196596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822960"/>
            <a:ext cx="196596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₹200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person per year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47472" y="2084832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than a cup of coffee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32304" y="822960"/>
            <a:ext cx="196596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432304" y="822960"/>
            <a:ext cx="196596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32304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₹28,000 Cr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2523744" y="162763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operating budget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23744" y="2084832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~6% of India's public health spend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08576" y="822960"/>
            <a:ext cx="196596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08576" y="822960"/>
            <a:ext cx="196596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08576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₹253 Bn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4700016" y="162763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capital investment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0016" y="2084832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less — built on existing AB-HWCs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84848" y="822960"/>
            <a:ext cx="196596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84848" y="822960"/>
            <a:ext cx="1965960" cy="6400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784848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₹3–8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876288" y="162763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saved per ₹1 invested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76288" y="2084832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2019 — preventive care ROI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090672"/>
            <a:ext cx="8595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74320" y="3090672"/>
            <a:ext cx="73152" cy="14173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" y="3154680"/>
            <a:ext cx="8138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75:25 Public-Private Partnership Model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0292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 Government funded  ·  25% Local HNIs, Foundations, NGOs &amp; CSR contributions</a:t>
            </a:r>
            <a:endParaRPr lang="en-US" sz="11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CSR obligation generates ₹35,000 Cr/year — channeling just ₹4,000 Cr (~11%) funds the entire private CWC co-funding requirement.</a:t>
            </a:r>
            <a:endParaRPr lang="en-US" sz="11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co-funders become local stakeholders: community ownership that government-only facilities rarely achieve.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 HAS ALREADY BUILT THE FOUNDATIONS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four-tier system does not require greenfield construction. India has already made the investment.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298448"/>
            <a:ext cx="2743200" cy="2944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274320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146304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1,75,000+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11480" y="217627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AB-HWCs already operational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2670048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Ayushman Bharat Health &amp; Wellness Centres — the largest single source of ready CWC infrastructure. Reconfigurable to CWC standard with renovation.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182112" y="1298448"/>
            <a:ext cx="2743200" cy="2944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182112" y="1298448"/>
            <a:ext cx="27432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182112" y="146304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20,000+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319272" y="217627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facilities upgradable to PHC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19272" y="2670048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community buildings, Panchayat facilities, and schools form the physical backbone — no new land acquisition required.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89904" y="1298448"/>
            <a:ext cx="2743200" cy="2944368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089904" y="1298448"/>
            <a:ext cx="274320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089904" y="146304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Lakh+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227064" y="217627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yoga professionals trained annually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27064" y="2670048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wellness workforce pipeline directly supplies CWC staffing needs. 11.2 lakh total CWC staff sourced from existing pools.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FOUR TIERS WORK TOGETHER: THE REFERRAL CASCADE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56032" y="804672"/>
            <a:ext cx="19659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804672"/>
            <a:ext cx="1965960" cy="4572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80467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CWC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47472" y="1325880"/>
            <a:ext cx="1783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at Tier 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810512"/>
            <a:ext cx="1746504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45-year-old with borderline hypertension is detected at weekly CWC screening. Joins daily yoga &amp; Ayurvedic counselling. Hypertension never progresses to stroke.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32304" y="804672"/>
            <a:ext cx="19659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432304" y="804672"/>
            <a:ext cx="1965960" cy="4572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32304" y="80467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PHC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523744" y="1325880"/>
            <a:ext cx="1783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Care at Tier 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42032" y="1810512"/>
            <a:ext cx="1746504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complicated pregnancy is referred from CWC to PHC for antenatal care. AI-assisted diagnostics support PHC staff. PHC handles what CWC cannot — without referring upward unnecessarily.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08576" y="804672"/>
            <a:ext cx="19659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08576" y="804672"/>
            <a:ext cx="1965960" cy="4572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08576" y="80467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District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Hospital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00016" y="1325880"/>
            <a:ext cx="1783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Care at Tier 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18304" y="1810512"/>
            <a:ext cx="1746504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genuine hospitalization and surgery cases reach District Hospitals. Bed occupancy normalizes. Quality improves. Waiting times reduce.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784848" y="804672"/>
            <a:ext cx="19659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84848" y="804672"/>
            <a:ext cx="196596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784848" y="80467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Specialty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Hospital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876288" y="1325880"/>
            <a:ext cx="1783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Tertiary Care at Tier 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94576" y="1810512"/>
            <a:ext cx="1746504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Complex, rare cases — cancer, cardiac surgery, neurological — receive focused attention, no longer crowded out by preventable admissions.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OWNERSHIP: THE CWC DIFFERENCE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92354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Non-Cash Activity Credits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24358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members earn credits for attending yoga, volunteering, or bringing family members — gamification proven in Swachh Bharat. Credits compound for full family participation.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36592" y="86868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36592" y="86868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19472" y="92354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Walking as the Gateway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919472" y="124358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most popular exercise is the CWC's organic draw. Elegant walking infrastructure leads naturally into yoga, Ayurveda consultations, and wellness activities.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210312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10312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15798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HNI &amp; CSR Co-Funding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57200" y="247802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of operating budget from local High Net-Worth Individuals, NGOs, and CSR funds. Local funders become local stakeholders — creating pride and accountability.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36592" y="210312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36592" y="210312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19472" y="215798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Health Champions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919472" y="247802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Respected community members trained as wellness advocates. They drive participation, provide peer education, and are the human face of the CWC in their neighborhoods.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74320" y="333756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33756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33924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Swachh Bharat Precedent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57200" y="371246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SBM achieved 100M+ toilet constructions and measurable behaviour change through cultural resonance, personal benefit, and community accountability — the exact model CWC replicates.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36592" y="3337560"/>
            <a:ext cx="4114800" cy="1097280"/>
          </a:xfrm>
          <a:prstGeom prst="rect">
            <a:avLst/>
          </a:prstGeom>
          <a:solidFill>
            <a:srgbClr val="F0F6F8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36592" y="3337560"/>
            <a:ext cx="64008" cy="109728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919472" y="33924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RTG Governance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4919472" y="3712464"/>
            <a:ext cx="3749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Governance dashboards track utilization, participation, and outcomes publicly — creating accountability, peer learning, and generating community pride rather than silent neglect.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Four-Tier Healthcare Reform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1981</Words>
  <Application>Microsoft Office PowerPoint</Application>
  <PresentationFormat>On-screen Show (16:9)</PresentationFormat>
  <Paragraphs>250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 Vision 2047 – Four-Tier Healthcare Reform</dc:title>
  <dc:subject>PptxGenJS Presentation</dc:subject>
  <dc:creator>PptxGenJS</dc:creator>
  <cp:lastModifiedBy>Rao Chalasani</cp:lastModifiedBy>
  <cp:revision>2</cp:revision>
  <dcterms:created xsi:type="dcterms:W3CDTF">2026-03-04T22:02:46Z</dcterms:created>
  <dcterms:modified xsi:type="dcterms:W3CDTF">2026-03-05T00:36:25Z</dcterms:modified>
</cp:coreProperties>
</file>